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sldIdLst>
    <p:sldId id="256" r:id="rId2"/>
    <p:sldId id="260" r:id="rId3"/>
    <p:sldId id="261" r:id="rId4"/>
    <p:sldId id="259" r:id="rId5"/>
    <p:sldId id="262" r:id="rId6"/>
    <p:sldId id="263" r:id="rId7"/>
    <p:sldId id="265" r:id="rId8"/>
    <p:sldId id="266" r:id="rId9"/>
    <p:sldId id="276" r:id="rId10"/>
    <p:sldId id="267" r:id="rId11"/>
    <p:sldId id="268" r:id="rId12"/>
    <p:sldId id="275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51"/>
  </p:normalViewPr>
  <p:slideViewPr>
    <p:cSldViewPr snapToGrid="0">
      <p:cViewPr>
        <p:scale>
          <a:sx n="69" d="100"/>
          <a:sy n="69" d="100"/>
        </p:scale>
        <p:origin x="-1200" y="-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154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8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4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4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4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2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8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8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video/a-male-leatherworker-working-at-a-table-4452795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="" xmlns:a16="http://schemas.microsoft.com/office/drawing/2014/main" id="{55666830-9A19-4E01-8505-D6C7F9AC5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lourful patterned designs">
            <a:extLst>
              <a:ext uri="{FF2B5EF4-FFF2-40B4-BE49-F238E27FC236}">
                <a16:creationId xmlns="" xmlns:a16="http://schemas.microsoft.com/office/drawing/2014/main" id="{6BE56761-D515-114E-828D-A8AB95149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9" r="5836"/>
          <a:stretch/>
        </p:blipFill>
        <p:spPr>
          <a:xfrm>
            <a:off x="5150308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71" name="Freeform: Shape 70">
            <a:extLst>
              <a:ext uri="{FF2B5EF4-FFF2-40B4-BE49-F238E27FC236}">
                <a16:creationId xmlns="" xmlns:a16="http://schemas.microsoft.com/office/drawing/2014/main" id="{AE9FC877-7FB6-4D22-9988-35420644E2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="" xmlns:a16="http://schemas.microsoft.com/office/drawing/2014/main" id="{E41809D1-F12E-46BB-B804-5F209D325E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77C9A1-D955-52EC-15E0-4E6F7C99F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470906" cy="3204134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ECOMARKET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CBD47FA-669D-A409-03EE-CEC844785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565208"/>
            <a:ext cx="5712508" cy="1827002"/>
          </a:xfrm>
        </p:spPr>
        <p:txBody>
          <a:bodyPr>
            <a:noAutofit/>
          </a:bodyPr>
          <a:lstStyle/>
          <a:p>
            <a:r>
              <a:rPr lang="en-US" sz="1500" b="1" dirty="0" smtClean="0"/>
              <a:t>TEAM 10</a:t>
            </a:r>
          </a:p>
          <a:p>
            <a:r>
              <a:rPr lang="en-US" sz="1500" b="1" dirty="0" err="1" smtClean="0"/>
              <a:t>Akhil</a:t>
            </a:r>
            <a:r>
              <a:rPr lang="en-US" sz="1500" b="1" dirty="0" smtClean="0"/>
              <a:t> </a:t>
            </a:r>
            <a:r>
              <a:rPr lang="en-US" sz="1500" b="1" dirty="0"/>
              <a:t>Raj Chatla – 1002170535 </a:t>
            </a:r>
          </a:p>
          <a:p>
            <a:r>
              <a:rPr lang="en-US" sz="1500" b="1" dirty="0"/>
              <a:t>Rudviq Bhavsar – 1002091441</a:t>
            </a:r>
          </a:p>
          <a:p>
            <a:r>
              <a:rPr lang="en-US" sz="1500" b="1" dirty="0"/>
              <a:t>Kotagiri Satyanarayana Aravind Kumar - 1002126766 </a:t>
            </a:r>
          </a:p>
          <a:p>
            <a:r>
              <a:rPr lang="en-US" sz="1500" b="1" dirty="0"/>
              <a:t>Prathik Chandra Hegde - 1002084424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90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ogin screen with colorful bowls&#10;&#10;Description automatically generated">
            <a:extLst>
              <a:ext uri="{FF2B5EF4-FFF2-40B4-BE49-F238E27FC236}">
                <a16:creationId xmlns="" xmlns:a16="http://schemas.microsoft.com/office/drawing/2014/main" id="{B9D8142A-7D2F-8359-505B-929B42C68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809874"/>
            <a:ext cx="5530100" cy="2834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71A75EB-3928-310B-FB66-CC9CB21AD28F}"/>
              </a:ext>
            </a:extLst>
          </p:cNvPr>
          <p:cNvSpPr txBox="1"/>
          <p:nvPr/>
        </p:nvSpPr>
        <p:spPr>
          <a:xfrm>
            <a:off x="5112910" y="163772"/>
            <a:ext cx="224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SCREENSHOTS</a:t>
            </a:r>
          </a:p>
        </p:txBody>
      </p:sp>
      <p:pic>
        <p:nvPicPr>
          <p:cNvPr id="15" name="Picture 14" descr="A screenshot of a website&#10;&#10;Description automatically generated">
            <a:extLst>
              <a:ext uri="{FF2B5EF4-FFF2-40B4-BE49-F238E27FC236}">
                <a16:creationId xmlns="" xmlns:a16="http://schemas.microsoft.com/office/drawing/2014/main" id="{8817E449-2E9D-91A1-00B9-69E08117BA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78" y="533104"/>
            <a:ext cx="6183505" cy="3110850"/>
          </a:xfrm>
          <a:prstGeom prst="rect">
            <a:avLst/>
          </a:prstGeom>
        </p:spPr>
      </p:pic>
      <p:pic>
        <p:nvPicPr>
          <p:cNvPr id="17" name="Picture 16" descr="A screenshot of a store&#10;&#10;Description automatically generated">
            <a:extLst>
              <a:ext uri="{FF2B5EF4-FFF2-40B4-BE49-F238E27FC236}">
                <a16:creationId xmlns="" xmlns:a16="http://schemas.microsoft.com/office/drawing/2014/main" id="{9999658E-8432-B5C6-A863-93373C0CF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3739488"/>
            <a:ext cx="5530100" cy="2849187"/>
          </a:xfrm>
          <a:prstGeom prst="rect">
            <a:avLst/>
          </a:prstGeom>
        </p:spPr>
      </p:pic>
      <p:pic>
        <p:nvPicPr>
          <p:cNvPr id="21" name="Picture 20" descr="A screenshot of a shopping cart&#10;&#10;Description automatically generated">
            <a:extLst>
              <a:ext uri="{FF2B5EF4-FFF2-40B4-BE49-F238E27FC236}">
                <a16:creationId xmlns="" xmlns:a16="http://schemas.microsoft.com/office/drawing/2014/main" id="{1A57058D-B5F0-507D-326B-D03A240406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78" y="4086711"/>
            <a:ext cx="5896315" cy="26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1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D3BCF0-C88E-F48C-4111-915B91AC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69" y="568518"/>
            <a:ext cx="10168128" cy="1179576"/>
          </a:xfrm>
        </p:spPr>
        <p:txBody>
          <a:bodyPr>
            <a:normAutofit/>
          </a:bodyPr>
          <a:lstStyle/>
          <a:p>
            <a:r>
              <a:rPr lang="en-US" sz="2900" dirty="0"/>
              <a:t>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EDE8EE3-BBF8-5E6D-DC39-4FB90573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69" y="1618885"/>
            <a:ext cx="10734261" cy="4921062"/>
          </a:xfrm>
        </p:spPr>
        <p:txBody>
          <a:bodyPr>
            <a:normAutofit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b="1" dirty="0">
                <a:effectLst/>
              </a:rPr>
              <a:t>Frontend Technologies</a:t>
            </a:r>
            <a:r>
              <a:rPr lang="en-US" sz="1300" dirty="0">
                <a:effectLst/>
              </a:rPr>
              <a:t>: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effectLst/>
              </a:rPr>
              <a:t>HTML</a:t>
            </a:r>
            <a:r>
              <a:rPr lang="en-US" sz="1300" dirty="0">
                <a:effectLst/>
              </a:rPr>
              <a:t>: The platform's structure and content foundation, providing a semantic and structured markup for web pages.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effectLst/>
              </a:rPr>
              <a:t>CSS</a:t>
            </a:r>
            <a:r>
              <a:rPr lang="en-US" sz="1300" dirty="0">
                <a:effectLst/>
              </a:rPr>
              <a:t> (Cascading Style Sheets): Responsible for the visual styling of the platform, ensuring a cohesive and appealing user interface.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effectLst/>
              </a:rPr>
              <a:t>JavaScript</a:t>
            </a:r>
            <a:r>
              <a:rPr lang="en-US" sz="1300" dirty="0">
                <a:effectLst/>
              </a:rPr>
              <a:t>: Enhances interactivity and user experience by enabling dynamic content, client-side validation, and asynchronous operations.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effectLst/>
            </a:endParaRP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b="1" dirty="0">
                <a:effectLst/>
              </a:rPr>
              <a:t>Backend Technologies</a:t>
            </a:r>
            <a:r>
              <a:rPr lang="en-US" sz="1300" dirty="0">
                <a:effectLst/>
              </a:rPr>
              <a:t>: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effectLst/>
              </a:rPr>
              <a:t>PHP</a:t>
            </a:r>
            <a:r>
              <a:rPr lang="en-US" sz="1300" dirty="0">
                <a:effectLst/>
              </a:rPr>
              <a:t> (Hypertext Preprocessor): The backbone of server-side scripting, facilitating user registration, authentication, and dynamic content generation.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effectLst/>
              </a:rPr>
              <a:t>MySQL Database</a:t>
            </a:r>
            <a:r>
              <a:rPr lang="en-US" sz="1300" dirty="0">
                <a:effectLst/>
              </a:rPr>
              <a:t>: Stores and manages user data, course information, program details, and other critical data securely.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u="sng" dirty="0">
                <a:effectLst/>
              </a:rPr>
              <a:t>SQL </a:t>
            </a:r>
            <a:r>
              <a:rPr lang="en-US" sz="1300" dirty="0">
                <a:effectLst/>
              </a:rPr>
              <a:t>(Structured Query Language): Used for efficient database operations, including data retrieval, insertion, and modification.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b="1" dirty="0">
                <a:effectLst/>
              </a:rPr>
              <a:t>Interactivity and User Experience</a:t>
            </a:r>
            <a:r>
              <a:rPr lang="en-US" sz="1300" dirty="0">
                <a:effectLst/>
              </a:rPr>
              <a:t>: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u="sng" dirty="0">
                <a:effectLst/>
              </a:rPr>
              <a:t>JavaScript</a:t>
            </a:r>
            <a:r>
              <a:rPr lang="en-US" sz="1300" dirty="0">
                <a:effectLst/>
              </a:rPr>
              <a:t>: Enables client-side interactivity, including form validation, dynamic content loading, and responsive user interfaces. 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b="1" dirty="0">
                <a:effectLst/>
              </a:rPr>
              <a:t>Responsive Design</a:t>
            </a:r>
            <a:r>
              <a:rPr lang="en-US" sz="1300" dirty="0">
                <a:effectLst/>
              </a:rPr>
              <a:t>: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u="sng" dirty="0">
                <a:effectLst/>
              </a:rPr>
              <a:t>Bootstrap Framework</a:t>
            </a:r>
            <a:r>
              <a:rPr lang="en-US" sz="1300" dirty="0">
                <a:effectLst/>
              </a:rPr>
              <a:t>: Ensures the platform's layout adapts seamlessly to different screen sizes and devices, providing an optimal user experience on desktops, tablets, and smartphones. 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b="1" dirty="0">
                <a:effectLst/>
              </a:rPr>
              <a:t>Server-Side Operations</a:t>
            </a:r>
            <a:r>
              <a:rPr lang="en-US" sz="1300" dirty="0">
                <a:effectLst/>
              </a:rPr>
              <a:t>: 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effectLst/>
              </a:rPr>
              <a:t>PHP</a:t>
            </a:r>
            <a:r>
              <a:rPr lang="en-US" sz="1300" dirty="0">
                <a:effectLst/>
              </a:rPr>
              <a:t>: Handles server-side operations such as form submissions, user account management, and database interactions.</a:t>
            </a:r>
          </a:p>
          <a:p>
            <a:pPr marL="0" marR="0" lvl="2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u="sng" dirty="0">
                <a:effectLst/>
              </a:rPr>
              <a:t>MySQL Database</a:t>
            </a:r>
            <a:r>
              <a:rPr lang="en-US" sz="1300" dirty="0">
                <a:effectLst/>
              </a:rPr>
              <a:t>: Stores user account details, course information, and other relevant data in an organized and efficient manner.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b="1" dirty="0">
                <a:effectLst/>
              </a:rPr>
              <a:t>Server implementation</a:t>
            </a:r>
            <a:r>
              <a:rPr lang="en-US" sz="1300" dirty="0">
                <a:effectLst/>
              </a:rPr>
              <a:t>: </a:t>
            </a: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effectLst/>
              </a:rPr>
              <a:t>We used </a:t>
            </a:r>
            <a:r>
              <a:rPr lang="en-US" sz="1300" u="sng" dirty="0">
                <a:effectLst/>
              </a:rPr>
              <a:t>XAMPP</a:t>
            </a:r>
            <a:r>
              <a:rPr lang="en-US" sz="1300" dirty="0">
                <a:effectLst/>
              </a:rPr>
              <a:t> Software to run our web application on a local host web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29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1640B3DF-3C1C-49A7-8FA7-EE4A21CB0B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AFF79527-C7F1-4E06-8126-A8E8C5FEBF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58210" y="384048"/>
            <a:ext cx="3740740" cy="583387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2B14EB-50ED-B97C-C929-E04DF8AB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919129"/>
            <a:ext cx="3103427" cy="381351"/>
          </a:xfrm>
        </p:spPr>
        <p:txBody>
          <a:bodyPr anchor="t">
            <a:normAutofit fontScale="90000"/>
          </a:bodyPr>
          <a:lstStyle/>
          <a:p>
            <a:r>
              <a:rPr lang="en-US" sz="2300" dirty="0"/>
              <a:t>RISK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0FA739B-A75D-DA77-F75D-36ED592E9A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8834" y="889233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F78940BD-54AC-D232-F26D-1002DCB2C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00375"/>
              </p:ext>
            </p:extLst>
          </p:nvPr>
        </p:nvGraphicFramePr>
        <p:xfrm>
          <a:off x="868679" y="1846089"/>
          <a:ext cx="10214290" cy="3705982"/>
        </p:xfrm>
        <a:graphic>
          <a:graphicData uri="http://schemas.openxmlformats.org/drawingml/2006/table">
            <a:tbl>
              <a:tblPr firstRow="1">
                <a:tableStyleId>{5202B0CA-FC54-4496-8BCA-5EF66A818D29}</a:tableStyleId>
              </a:tblPr>
              <a:tblGrid>
                <a:gridCol w="2633458">
                  <a:extLst>
                    <a:ext uri="{9D8B030D-6E8A-4147-A177-3AD203B41FA5}">
                      <a16:colId xmlns="" xmlns:a16="http://schemas.microsoft.com/office/drawing/2014/main" val="4165272787"/>
                    </a:ext>
                  </a:extLst>
                </a:gridCol>
                <a:gridCol w="2633458"/>
                <a:gridCol w="1641228">
                  <a:extLst>
                    <a:ext uri="{9D8B030D-6E8A-4147-A177-3AD203B41FA5}">
                      <a16:colId xmlns="" xmlns:a16="http://schemas.microsoft.com/office/drawing/2014/main" val="272730168"/>
                    </a:ext>
                  </a:extLst>
                </a:gridCol>
                <a:gridCol w="1345143">
                  <a:extLst>
                    <a:ext uri="{9D8B030D-6E8A-4147-A177-3AD203B41FA5}">
                      <a16:colId xmlns="" xmlns:a16="http://schemas.microsoft.com/office/drawing/2014/main" val="1427398768"/>
                    </a:ext>
                  </a:extLst>
                </a:gridCol>
                <a:gridCol w="1961003">
                  <a:extLst>
                    <a:ext uri="{9D8B030D-6E8A-4147-A177-3AD203B41FA5}">
                      <a16:colId xmlns="" xmlns:a16="http://schemas.microsoft.com/office/drawing/2014/main" val="4076908717"/>
                    </a:ext>
                  </a:extLst>
                </a:gridCol>
              </a:tblGrid>
              <a:tr h="399523">
                <a:tc>
                  <a:txBody>
                    <a:bodyPr/>
                    <a:lstStyle/>
                    <a:p>
                      <a:r>
                        <a:rPr lang="en-US" sz="1500" dirty="0"/>
                        <a:t>Risk Summary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Risk Category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Probability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Expected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88959067"/>
                  </a:ext>
                </a:extLst>
              </a:tr>
              <a:tr h="84618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Security - Authentication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Technical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Medium (20%)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Catastrophic</a:t>
                      </a:r>
                    </a:p>
                    <a:p>
                      <a:pPr algn="ctr"/>
                      <a:r>
                        <a:rPr lang="en-US" sz="1500" baseline="0" dirty="0" smtClean="0"/>
                        <a:t>($10,000) 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  <a:r>
                        <a:rPr lang="en-US" sz="1500" dirty="0" smtClean="0"/>
                        <a:t>$2,000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691885257"/>
                  </a:ext>
                </a:extLst>
              </a:tr>
              <a:tr h="686990"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 smtClean="0"/>
                        <a:t> Competition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Business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Low (5%)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Catastrophic</a:t>
                      </a:r>
                    </a:p>
                    <a:p>
                      <a:pPr algn="ctr"/>
                      <a:r>
                        <a:rPr lang="en-US" sz="1500" dirty="0" smtClean="0"/>
                        <a:t>($15,000)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$750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3374195"/>
                  </a:ext>
                </a:extLst>
              </a:tr>
              <a:tr h="59109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Dependencies</a:t>
                      </a:r>
                      <a:r>
                        <a:rPr lang="en-US" sz="1500" baseline="0" dirty="0" smtClean="0"/>
                        <a:t> among modules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Technical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High (75%)</a:t>
                      </a:r>
                    </a:p>
                    <a:p>
                      <a:pPr algn="ctr"/>
                      <a:endParaRPr lang="en-US" sz="15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Catastrophic</a:t>
                      </a:r>
                    </a:p>
                    <a:p>
                      <a:pPr algn="ctr"/>
                      <a:r>
                        <a:rPr lang="en-US" sz="1500" dirty="0" smtClean="0"/>
                        <a:t>($15,000)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$11,250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099285444"/>
                  </a:ext>
                </a:extLst>
              </a:tr>
              <a:tr h="59109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Latency</a:t>
                      </a:r>
                      <a:r>
                        <a:rPr lang="en-US" sz="1500" baseline="0" dirty="0" smtClean="0"/>
                        <a:t> in handicraft </a:t>
                      </a:r>
                      <a:r>
                        <a:rPr lang="en-US" sz="1500" dirty="0" smtClean="0"/>
                        <a:t>stock </a:t>
                      </a:r>
                      <a:r>
                        <a:rPr lang="en-US" sz="1500" dirty="0" err="1" smtClean="0"/>
                        <a:t>updation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Business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Low(10%)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Tolerable</a:t>
                      </a:r>
                    </a:p>
                    <a:p>
                      <a:pPr algn="ctr"/>
                      <a:r>
                        <a:rPr lang="en-US" sz="1500" dirty="0" smtClean="0"/>
                        <a:t>($5,000)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$500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109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Issue in Payment Gateway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Business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Medium(25%)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Catastrophic</a:t>
                      </a:r>
                    </a:p>
                    <a:p>
                      <a:pPr algn="ctr"/>
                      <a:r>
                        <a:rPr lang="en-US" sz="1500" dirty="0" smtClean="0"/>
                        <a:t>($12,000)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$3000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0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="" xmlns:a16="http://schemas.microsoft.com/office/drawing/2014/main" id="{017517EF-BD4D-4055-BDB4-A322C53568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="" xmlns:a16="http://schemas.microsoft.com/office/drawing/2014/main" id="{0ADDB668-2CA4-4D2B-9C34-3487CA330B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E73340-A72D-ED1C-FF28-92DA1E47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TESTING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2568BC19-F052-4108-93E1-6A3D1DEC07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D5FD337D-4D6B-4C8B-B6F5-121097E098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305E1590-4C48-3F8C-5C46-B6F90A012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344690"/>
              </p:ext>
            </p:extLst>
          </p:nvPr>
        </p:nvGraphicFramePr>
        <p:xfrm>
          <a:off x="578652" y="2091095"/>
          <a:ext cx="11070250" cy="472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044">
                  <a:extLst>
                    <a:ext uri="{9D8B030D-6E8A-4147-A177-3AD203B41FA5}">
                      <a16:colId xmlns="" xmlns:a16="http://schemas.microsoft.com/office/drawing/2014/main" val="4055502972"/>
                    </a:ext>
                  </a:extLst>
                </a:gridCol>
                <a:gridCol w="2790179">
                  <a:extLst>
                    <a:ext uri="{9D8B030D-6E8A-4147-A177-3AD203B41FA5}">
                      <a16:colId xmlns="" xmlns:a16="http://schemas.microsoft.com/office/drawing/2014/main" val="1828474978"/>
                    </a:ext>
                  </a:extLst>
                </a:gridCol>
                <a:gridCol w="2550364">
                  <a:extLst>
                    <a:ext uri="{9D8B030D-6E8A-4147-A177-3AD203B41FA5}">
                      <a16:colId xmlns="" xmlns:a16="http://schemas.microsoft.com/office/drawing/2014/main" val="1371372946"/>
                    </a:ext>
                  </a:extLst>
                </a:gridCol>
                <a:gridCol w="2004307">
                  <a:extLst>
                    <a:ext uri="{9D8B030D-6E8A-4147-A177-3AD203B41FA5}">
                      <a16:colId xmlns="" xmlns:a16="http://schemas.microsoft.com/office/drawing/2014/main" val="3569801055"/>
                    </a:ext>
                  </a:extLst>
                </a:gridCol>
                <a:gridCol w="1504356">
                  <a:extLst>
                    <a:ext uri="{9D8B030D-6E8A-4147-A177-3AD203B41FA5}">
                      <a16:colId xmlns="" xmlns:a16="http://schemas.microsoft.com/office/drawing/2014/main" val="1384184353"/>
                    </a:ext>
                  </a:extLst>
                </a:gridCol>
              </a:tblGrid>
              <a:tr h="710797">
                <a:tc>
                  <a:txBody>
                    <a:bodyPr/>
                    <a:lstStyle/>
                    <a:p>
                      <a:r>
                        <a:rPr lang="en-US" sz="2100" dirty="0"/>
                        <a:t>FUNCTION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DESCRIPTI0N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Actual Output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Expected Output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Status</a:t>
                      </a:r>
                    </a:p>
                  </a:txBody>
                  <a:tcPr marL="128498" marR="128498" marT="64249" marB="64249"/>
                </a:tc>
                <a:extLst>
                  <a:ext uri="{0D108BD9-81ED-4DB2-BD59-A6C34878D82A}">
                    <a16:rowId xmlns="" xmlns:a16="http://schemas.microsoft.com/office/drawing/2014/main" val="2231232090"/>
                  </a:ext>
                </a:extLst>
              </a:tr>
              <a:tr h="626232">
                <a:tc>
                  <a:txBody>
                    <a:bodyPr/>
                    <a:lstStyle/>
                    <a:p>
                      <a:r>
                        <a:rPr lang="en-US" sz="1200" dirty="0"/>
                        <a:t>User Login</a:t>
                      </a:r>
                    </a:p>
                    <a:p>
                      <a:endParaRPr lang="en-US" sz="1000" dirty="0"/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enters the email and password and then login to go to his account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enters the correct details and logs in.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User enters the correct details and logs in.</a:t>
                      </a:r>
                    </a:p>
                    <a:p>
                      <a:endParaRPr lang="en-US" sz="1200" dirty="0"/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</a:t>
                      </a:r>
                    </a:p>
                  </a:txBody>
                  <a:tcPr marL="128498" marR="128498" marT="64249" marB="64249"/>
                </a:tc>
                <a:extLst>
                  <a:ext uri="{0D108BD9-81ED-4DB2-BD59-A6C34878D82A}">
                    <a16:rowId xmlns="" xmlns:a16="http://schemas.microsoft.com/office/drawing/2014/main" val="2814107619"/>
                  </a:ext>
                </a:extLst>
              </a:tr>
              <a:tr h="1077248">
                <a:tc>
                  <a:txBody>
                    <a:bodyPr/>
                    <a:lstStyle/>
                    <a:p>
                      <a:r>
                        <a:rPr lang="en-US" sz="1200" dirty="0"/>
                        <a:t>User Payment Page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selects the products from the shop and adds it to the cart and when it tries to checkout and put card details to buy.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If the month entered is not proper then it shows a dialog box.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If the month entered is not proper then it shows a dialog box.</a:t>
                      </a:r>
                    </a:p>
                    <a:p>
                      <a:endParaRPr lang="en-US" sz="2600" dirty="0"/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/>
                    </a:p>
                    <a:p>
                      <a:endParaRPr lang="en-US" sz="2600" dirty="0"/>
                    </a:p>
                  </a:txBody>
                  <a:tcPr marL="128498" marR="128498" marT="64249" marB="64249"/>
                </a:tc>
                <a:extLst>
                  <a:ext uri="{0D108BD9-81ED-4DB2-BD59-A6C34878D82A}">
                    <a16:rowId xmlns="" xmlns:a16="http://schemas.microsoft.com/office/drawing/2014/main" val="1529070992"/>
                  </a:ext>
                </a:extLst>
              </a:tr>
              <a:tr h="682609">
                <a:tc>
                  <a:txBody>
                    <a:bodyPr/>
                    <a:lstStyle/>
                    <a:p>
                      <a:r>
                        <a:rPr lang="en-US" sz="1200" dirty="0"/>
                        <a:t>Stock Update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Atisan</a:t>
                      </a:r>
                      <a:r>
                        <a:rPr lang="en-US" sz="1200" dirty="0"/>
                        <a:t> can update the stock of the items he made and enter how many more he has.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Enters a positive value and the available stock increases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Enters a positive value and the available stock increases</a:t>
                      </a:r>
                    </a:p>
                    <a:p>
                      <a:endParaRPr lang="en-US" sz="2600" dirty="0"/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PASS</a:t>
                      </a:r>
                    </a:p>
                    <a:p>
                      <a:endParaRPr lang="en-US" sz="2600" dirty="0"/>
                    </a:p>
                  </a:txBody>
                  <a:tcPr marL="128498" marR="128498" marT="64249" marB="64249"/>
                </a:tc>
                <a:extLst>
                  <a:ext uri="{0D108BD9-81ED-4DB2-BD59-A6C34878D82A}">
                    <a16:rowId xmlns="" xmlns:a16="http://schemas.microsoft.com/office/drawing/2014/main" val="1733876310"/>
                  </a:ext>
                </a:extLst>
              </a:tr>
              <a:tr h="682609">
                <a:tc>
                  <a:txBody>
                    <a:bodyPr/>
                    <a:lstStyle/>
                    <a:p>
                      <a:r>
                        <a:rPr lang="en-US" sz="1200" dirty="0"/>
                        <a:t>Dynamic Page View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There are 2 roles, one is artisan and one is user, so when both login the page shown is different for each role.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artisan wont be showed past orders and any option to order the item</a:t>
                      </a:r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The artisan wont be showed past orders and any option to order the item</a:t>
                      </a:r>
                    </a:p>
                    <a:p>
                      <a:endParaRPr lang="en-US" sz="1200" dirty="0"/>
                    </a:p>
                  </a:txBody>
                  <a:tcPr marL="128498" marR="128498" marT="64249" marB="6424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PASS</a:t>
                      </a:r>
                    </a:p>
                    <a:p>
                      <a:endParaRPr lang="en-US" sz="2600" dirty="0"/>
                    </a:p>
                  </a:txBody>
                  <a:tcPr marL="128498" marR="128498" marT="64249" marB="64249"/>
                </a:tc>
                <a:extLst>
                  <a:ext uri="{0D108BD9-81ED-4DB2-BD59-A6C34878D82A}">
                    <a16:rowId xmlns="" xmlns:a16="http://schemas.microsoft.com/office/drawing/2014/main" val="88255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52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="" xmlns:a16="http://schemas.microsoft.com/office/drawing/2014/main" id="{5FDEDCB7-64BF-4307-98B0-A50ABF090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00"/>
          <a:stretch/>
        </p:blipFill>
        <p:spPr>
          <a:xfrm>
            <a:off x="712532" y="698033"/>
            <a:ext cx="6762094" cy="283715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150BBD08-B35A-4E9F-E2C4-4A26F6AF6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776"/>
          <a:stretch/>
        </p:blipFill>
        <p:spPr>
          <a:xfrm>
            <a:off x="712532" y="3799069"/>
            <a:ext cx="7984428" cy="2837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98B65EC-16C2-AB18-1841-144BCBAEEA28}"/>
              </a:ext>
            </a:extLst>
          </p:cNvPr>
          <p:cNvSpPr txBox="1"/>
          <p:nvPr/>
        </p:nvSpPr>
        <p:spPr>
          <a:xfrm>
            <a:off x="621792" y="249488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Automation Testing using Selenium:</a:t>
            </a:r>
          </a:p>
        </p:txBody>
      </p:sp>
    </p:spTree>
    <p:extLst>
      <p:ext uri="{BB962C8B-B14F-4D97-AF65-F5344CB8AC3E}">
        <p14:creationId xmlns:p14="http://schemas.microsoft.com/office/powerpoint/2010/main" val="409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="" xmlns:a16="http://schemas.microsoft.com/office/drawing/2014/main" id="{017517EF-BD4D-4055-BDB4-A322C53568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="" xmlns:a16="http://schemas.microsoft.com/office/drawing/2014/main" id="{0ADDB668-2CA4-4D2B-9C34-3487CA330B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EECDEE-1DA5-5BB5-F349-B4F7B520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MAINTAINANCE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2568BC19-F052-4108-93E1-6A3D1DEC07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D5FD337D-4D6B-4C8B-B6F5-121097E098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32872489-DCB5-E099-E293-DFD6D2E3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572613"/>
              </p:ext>
            </p:extLst>
          </p:nvPr>
        </p:nvGraphicFramePr>
        <p:xfrm>
          <a:off x="558792" y="1978724"/>
          <a:ext cx="11097350" cy="412670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07803">
                  <a:extLst>
                    <a:ext uri="{9D8B030D-6E8A-4147-A177-3AD203B41FA5}">
                      <a16:colId xmlns="" xmlns:a16="http://schemas.microsoft.com/office/drawing/2014/main" val="703449051"/>
                    </a:ext>
                  </a:extLst>
                </a:gridCol>
                <a:gridCol w="5978456">
                  <a:extLst>
                    <a:ext uri="{9D8B030D-6E8A-4147-A177-3AD203B41FA5}">
                      <a16:colId xmlns="" xmlns:a16="http://schemas.microsoft.com/office/drawing/2014/main" val="770675234"/>
                    </a:ext>
                  </a:extLst>
                </a:gridCol>
                <a:gridCol w="2911091">
                  <a:extLst>
                    <a:ext uri="{9D8B030D-6E8A-4147-A177-3AD203B41FA5}">
                      <a16:colId xmlns="" xmlns:a16="http://schemas.microsoft.com/office/drawing/2014/main" val="459734705"/>
                    </a:ext>
                  </a:extLst>
                </a:gridCol>
              </a:tblGrid>
              <a:tr h="617400">
                <a:tc>
                  <a:txBody>
                    <a:bodyPr/>
                    <a:lstStyle/>
                    <a:p>
                      <a:endParaRPr lang="en-US" sz="17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8423094"/>
                  </a:ext>
                </a:extLst>
              </a:tr>
              <a:tr h="927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Updates</a:t>
                      </a:r>
                      <a:endParaRPr lang="en-US" sz="13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sz="13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Regularly update product listings with accurate descriptions, images, pricing, and availability to reflect the current inventory and offerings.</a:t>
                      </a:r>
                      <a:endParaRPr lang="en-US" sz="13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en-US" sz="13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Corrective Maintenance</a:t>
                      </a:r>
                      <a:endParaRPr lang="en-US" sz="1300" b="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81772"/>
                  </a:ext>
                </a:extLst>
              </a:tr>
              <a:tr h="692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Ratings </a:t>
                      </a:r>
                      <a:endParaRPr lang="en-US" sz="13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Ratings from customers regarding their sustainability preferences, product satisfaction, and suggestions for improvement.</a:t>
                      </a:r>
                      <a:endParaRPr lang="en-US" sz="13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Perfective Maintenance</a:t>
                      </a: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35769439"/>
                  </a:ext>
                </a:extLst>
              </a:tr>
              <a:tr h="692859">
                <a:tc>
                  <a:txBody>
                    <a:bodyPr/>
                    <a:lstStyle/>
                    <a:p>
                      <a:r>
                        <a:rPr lang="en-US" sz="1300" b="1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 Backup</a:t>
                      </a:r>
                      <a:endParaRPr lang="en-US" sz="13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 regular backups of website data and databases to prevent data loss in case of technical issues, cyber attacks, or server failures.</a:t>
                      </a:r>
                      <a:endParaRPr lang="en-US" sz="13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Preventive Maintenance</a:t>
                      </a: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856187"/>
                  </a:ext>
                </a:extLst>
              </a:tr>
              <a:tr h="692859">
                <a:tc>
                  <a:txBody>
                    <a:bodyPr/>
                    <a:lstStyle/>
                    <a:p>
                      <a:r>
                        <a:rPr lang="en-US" sz="1300" b="1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Inventory Management</a:t>
                      </a:r>
                      <a:endParaRPr lang="en-US" sz="13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Regularly update inventory levels, manage stockouts, and replenish popular items to prevent overselling and maintain customer satisfaction</a:t>
                      </a:r>
                      <a:endParaRPr lang="en-US" sz="13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Corrective Maintenance</a:t>
                      </a: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694202"/>
                  </a:ext>
                </a:extLst>
              </a:tr>
              <a:tr h="503067">
                <a:tc>
                  <a:txBody>
                    <a:bodyPr/>
                    <a:lstStyle/>
                    <a:p>
                      <a:endParaRPr lang="en-US" sz="13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649" marR="132487" marT="88324" marB="8832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20321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3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8380AD67-C5CA-4918-B4BB-C359BB03EE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BD923D-35A0-0F75-1266-44A15A9F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FUTURE SCOPE</a:t>
            </a:r>
          </a:p>
        </p:txBody>
      </p:sp>
      <p:pic>
        <p:nvPicPr>
          <p:cNvPr id="27" name="Picture 26" descr="White bulbs with a yellow one standing out">
            <a:extLst>
              <a:ext uri="{FF2B5EF4-FFF2-40B4-BE49-F238E27FC236}">
                <a16:creationId xmlns="" xmlns:a16="http://schemas.microsoft.com/office/drawing/2014/main" id="{14DDB6CB-8B19-655B-A8B2-B87E629BE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82" r="25066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49" name="!!accent">
            <a:extLst>
              <a:ext uri="{FF2B5EF4-FFF2-40B4-BE49-F238E27FC236}">
                <a16:creationId xmlns="" xmlns:a16="http://schemas.microsoft.com/office/drawing/2014/main" id="{EABAD4DA-87BA-4F70-9EF0-45C6BCF17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915128D9-2797-47FA-B6FE-EC24E6B843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F30CA46-0B04-3D1B-5F41-2FD31CE039F1}"/>
              </a:ext>
            </a:extLst>
          </p:cNvPr>
          <p:cNvSpPr txBox="1"/>
          <p:nvPr/>
        </p:nvSpPr>
        <p:spPr>
          <a:xfrm>
            <a:off x="5080216" y="3351276"/>
            <a:ext cx="6272784" cy="282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Artisan – Buyer Communication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Promotions &amp; Marketing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Returns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Customized products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Product Recommendation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3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68AF5748-FED8-45BA-8631-26D1D10F3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2E2958-EF29-112A-F72F-CD27BD47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Play">
            <a:extLst>
              <a:ext uri="{FF2B5EF4-FFF2-40B4-BE49-F238E27FC236}">
                <a16:creationId xmlns="" xmlns:a16="http://schemas.microsoft.com/office/drawing/2014/main" id="{531F4054-ECB5-A1D7-E938-829801E98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E0C28A69-9B26-45AC-AFF7-719A7A50A0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F18A70-C3D0-22A3-CFC3-B110766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WHAT IS ECOMARKET?</a:t>
            </a:r>
          </a:p>
        </p:txBody>
      </p:sp>
      <p:pic>
        <p:nvPicPr>
          <p:cNvPr id="5" name="Content Placeholder 4" descr="A person working on a piece of leather&#10;&#10;Description automatically generated">
            <a:extLst>
              <a:ext uri="{FF2B5EF4-FFF2-40B4-BE49-F238E27FC236}">
                <a16:creationId xmlns="" xmlns:a16="http://schemas.microsoft.com/office/drawing/2014/main" id="{C3232D8F-74DA-7173-2DEA-E953C5B2F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26805" r="18335"/>
          <a:stretch/>
        </p:blipFill>
        <p:spPr>
          <a:xfrm>
            <a:off x="20" y="-1"/>
            <a:ext cx="6688434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3AE4636-AEEC-45D6-84D4-7AC2DA48EC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D9CE0F4-2EB2-4F1F-8AAC-DB3571D9FE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827A7BC0-5E7E-06CD-45A9-F2052C43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654" y="2684095"/>
            <a:ext cx="4805554" cy="34928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EcoMarket: </a:t>
            </a:r>
            <a:r>
              <a:rPr lang="en-US" sz="1800" dirty="0"/>
              <a:t>Handcrafted Materials is an innovative e-commerce platform born from a vision to bridge the gap between environmentally conscious buyers and skilled artisans specializing in sustainable, handmade materials.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Our project aims to provide a robust online marketplace where artisans can showcase their unique creations, and buyers can explore a curated collection of eco-friendly products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246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="" xmlns:a16="http://schemas.microsoft.com/office/drawing/2014/main" id="{0E2F58BF-12E5-4B5A-AD25-4DAAA2742A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0B2763-F4F7-091F-25F1-96E2F0567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BF468C7-DFE1-6ABD-CC74-0EE5CD1B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WORK BREAKDOWN STRUCTURE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COST ESTIMATION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GANTT CHART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sp>
        <p:nvSpPr>
          <p:cNvPr id="40" name="!!accent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B2F7F18-2B18-0733-D51E-A26DB9A6F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" r="1" b="5939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5DCB5928-DC7D-4612-9922-441966E156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="" xmlns:a16="http://schemas.microsoft.com/office/drawing/2014/main" id="{682C1161-1736-45EC-99B7-33F3CAE9D5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="" xmlns:a16="http://schemas.microsoft.com/office/drawing/2014/main" id="{84D4DDB8-B68F-45B0-9F62-C4279996F6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CB72F1-1C47-2A60-87CA-33BEF69E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29232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WORK BREAKDOWN STRUCTURE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3" descr="A diagram of a company&#10;&#10;Description automatically generated">
            <a:extLst>
              <a:ext uri="{FF2B5EF4-FFF2-40B4-BE49-F238E27FC236}">
                <a16:creationId xmlns="" xmlns:a16="http://schemas.microsoft.com/office/drawing/2014/main" id="{4581164A-E508-D373-BD21-86FDA3224A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63555" y="545331"/>
            <a:ext cx="6783739" cy="57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5DCB5928-DC7D-4612-9922-441966E156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="" xmlns:a16="http://schemas.microsoft.com/office/drawing/2014/main" id="{682C1161-1736-45EC-99B7-33F3CAE9D5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="" xmlns:a16="http://schemas.microsoft.com/office/drawing/2014/main" id="{84D4DDB8-B68F-45B0-9F62-C4279996F6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CB72F1-1C47-2A60-87CA-33BEF69E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47" y="1045380"/>
            <a:ext cx="4023360" cy="308094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COST ESTIMATION: </a:t>
            </a:r>
            <a:br>
              <a:rPr lang="en-US" sz="4200" dirty="0"/>
            </a:br>
            <a:r>
              <a:rPr lang="en-US" sz="4200" dirty="0"/>
              <a:t>COCOMO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A224EAF-513B-82FA-BF5B-774D0C752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634" y="134215"/>
            <a:ext cx="7414865" cy="6506700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Basic COCOMO Model is used, and the type of software development mode is the Organic mode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500" u="none" strike="noStrike" cap="none" normalizeH="0" baseline="0" dirty="0">
              <a:ln>
                <a:noFill/>
              </a:ln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Constants for Organic mode software development</a:t>
            </a:r>
            <a:r>
              <a:rPr lang="en-US" altLang="en-US" sz="15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5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500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5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500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5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104020204" pitchFamily="34" charset="0"/>
                <a:cs typeface="Times New Roman" panose="02020603050405020304" pitchFamily="18" charset="0"/>
              </a:rPr>
              <a:t/>
            </a:r>
            <a:b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104020204" pitchFamily="34" charset="0"/>
                <a:cs typeface="Times New Roman" panose="02020603050405020304" pitchFamily="18" charset="0"/>
              </a:rPr>
            </a:b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lines of code estimated is 4.37 KLOC.</a:t>
            </a:r>
            <a:endParaRPr kumimoji="0" lang="en-GB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Effort required, E = (2.4)(</a:t>
            </a:r>
            <a:r>
              <a:rPr lang="en-GB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4.37</a:t>
            </a: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altLang="en-US" sz="18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1.05</a:t>
            </a:r>
            <a:r>
              <a:rPr kumimoji="0" lang="en-GB" altLang="en-US" sz="180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GB" altLang="en-US" sz="180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              =  11.29059  person-months</a:t>
            </a:r>
            <a:b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              @ </a:t>
            </a:r>
            <a:r>
              <a:rPr lang="en-GB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person-months  </a:t>
            </a:r>
            <a:endParaRPr kumimoji="0" lang="en-GB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Development Time, D =  (2.5)(11.29059)</a:t>
            </a:r>
            <a:r>
              <a:rPr lang="en-GB" altLang="en-US" sz="18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0.38</a:t>
            </a:r>
            <a:r>
              <a:rPr kumimoji="0" lang="en-GB" altLang="en-US" sz="180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GB" altLang="en-US" sz="180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                      =  6.28 months</a:t>
            </a:r>
            <a:b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GB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 Staff Size = E/D = 11.29 / 6.28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= 1.79 ( in person )</a:t>
            </a: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Productivity, P = KLOC / D</a:t>
            </a:r>
            <a:b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            =  4.37 / 11.29</a:t>
            </a:r>
            <a:b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            =  0.387 K lines of code per person-month</a:t>
            </a:r>
            <a:endParaRPr kumimoji="0" lang="en-GB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5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500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500" dirty="0">
              <a:solidFill>
                <a:srgbClr val="0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500" dirty="0">
              <a:solidFill>
                <a:srgbClr val="0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500" dirty="0">
              <a:solidFill>
                <a:srgbClr val="0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GB" sz="1600" dirty="0">
              <a:solidFill>
                <a:srgbClr val="0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GB" sz="1600" dirty="0">
              <a:solidFill>
                <a:srgbClr val="0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GB" sz="1600" dirty="0">
              <a:solidFill>
                <a:srgbClr val="00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700" dirty="0">
              <a:latin typeface="Abadi" panose="020F0502020204030204" pitchFamily="34" charset="0"/>
            </a:endParaRPr>
          </a:p>
          <a:p>
            <a:pPr marL="457200" lvl="1" indent="0">
              <a:buNone/>
            </a:pPr>
            <a:endParaRPr lang="en-US" sz="1700" dirty="0">
              <a:latin typeface="Abadi" panose="020F0502020204030204" pitchFamily="34" charset="0"/>
            </a:endParaRPr>
          </a:p>
          <a:p>
            <a:pPr marL="457200" lvl="1" indent="0">
              <a:buNone/>
            </a:pPr>
            <a:endParaRPr lang="en-US" sz="1700" dirty="0">
              <a:latin typeface="Abadi" panose="020F0502020204030204" pitchFamily="34" charset="0"/>
            </a:endParaRPr>
          </a:p>
          <a:p>
            <a:pPr marL="457200" lvl="1" indent="0">
              <a:buNone/>
            </a:pPr>
            <a:endParaRPr lang="en-US" sz="1700" dirty="0">
              <a:latin typeface="Abadi" panose="020F0502020204030204" pitchFamily="34" charset="0"/>
            </a:endParaRPr>
          </a:p>
          <a:p>
            <a:pPr marL="457200" lvl="1" indent="0">
              <a:buNone/>
            </a:pPr>
            <a:endParaRPr lang="en-US" sz="1700" dirty="0">
              <a:latin typeface="Abadi" panose="020F0502020204030204" pitchFamily="34" charset="0"/>
            </a:endParaRPr>
          </a:p>
          <a:p>
            <a:pPr marL="457200" lvl="1" indent="0">
              <a:buNone/>
            </a:pPr>
            <a:endParaRPr lang="en-US" sz="1700" dirty="0">
              <a:latin typeface="Abadi" panose="020F050202020403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D9367E04-637E-B0F7-7A83-9FC7F944F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1E796C0F-574D-8147-0316-CD80685DA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53811"/>
              </p:ext>
            </p:extLst>
          </p:nvPr>
        </p:nvGraphicFramePr>
        <p:xfrm>
          <a:off x="5306724" y="1557913"/>
          <a:ext cx="5956601" cy="82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801">
                  <a:extLst>
                    <a:ext uri="{9D8B030D-6E8A-4147-A177-3AD203B41FA5}">
                      <a16:colId xmlns="" xmlns:a16="http://schemas.microsoft.com/office/drawing/2014/main" val="55884016"/>
                    </a:ext>
                  </a:extLst>
                </a:gridCol>
                <a:gridCol w="901840">
                  <a:extLst>
                    <a:ext uri="{9D8B030D-6E8A-4147-A177-3AD203B41FA5}">
                      <a16:colId xmlns="" xmlns:a16="http://schemas.microsoft.com/office/drawing/2014/main" val="4237476168"/>
                    </a:ext>
                  </a:extLst>
                </a:gridCol>
                <a:gridCol w="1117084">
                  <a:extLst>
                    <a:ext uri="{9D8B030D-6E8A-4147-A177-3AD203B41FA5}">
                      <a16:colId xmlns="" xmlns:a16="http://schemas.microsoft.com/office/drawing/2014/main" val="1118862475"/>
                    </a:ext>
                  </a:extLst>
                </a:gridCol>
                <a:gridCol w="709722">
                  <a:extLst>
                    <a:ext uri="{9D8B030D-6E8A-4147-A177-3AD203B41FA5}">
                      <a16:colId xmlns="" xmlns:a16="http://schemas.microsoft.com/office/drawing/2014/main" val="4066841589"/>
                    </a:ext>
                  </a:extLst>
                </a:gridCol>
                <a:gridCol w="887154">
                  <a:extLst>
                    <a:ext uri="{9D8B030D-6E8A-4147-A177-3AD203B41FA5}">
                      <a16:colId xmlns="" xmlns:a16="http://schemas.microsoft.com/office/drawing/2014/main" val="1453909256"/>
                    </a:ext>
                  </a:extLst>
                </a:gridCol>
              </a:tblGrid>
              <a:tr h="397457">
                <a:tc>
                  <a:txBody>
                    <a:bodyPr/>
                    <a:lstStyle/>
                    <a:p>
                      <a:r>
                        <a:rPr lang="en-GB" b="0" i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Project 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a</a:t>
                      </a:r>
                      <a:r>
                        <a:rPr lang="en-GB" b="0" i="0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b</a:t>
                      </a:r>
                      <a:endParaRPr lang="en-GB" b="0" i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badi" panose="020B06040201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b</a:t>
                      </a:r>
                      <a:r>
                        <a:rPr lang="en-GB" b="0" i="0" baseline="-250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b</a:t>
                      </a:r>
                      <a:endParaRPr lang="en-GB" b="0" i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badi" panose="020B06040201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c</a:t>
                      </a:r>
                      <a:r>
                        <a:rPr lang="en-GB" b="0" i="0" baseline="-250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b</a:t>
                      </a:r>
                      <a:endParaRPr lang="en-GB" b="0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badi" panose="020B06040201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d</a:t>
                      </a:r>
                      <a:r>
                        <a:rPr lang="en-GB" b="0" i="0" baseline="-250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b</a:t>
                      </a:r>
                      <a:endParaRPr lang="en-GB" b="0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badi" panose="020B0604020104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00020077"/>
                  </a:ext>
                </a:extLst>
              </a:tr>
              <a:tr h="424405">
                <a:tc>
                  <a:txBody>
                    <a:bodyPr/>
                    <a:lstStyle/>
                    <a:p>
                      <a:r>
                        <a:rPr lang="en-GB" b="0" i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Organic Mode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2.4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1.05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2.5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" panose="020B0604020104020204" pitchFamily="34" charset="0"/>
                        </a:rPr>
                        <a:t>0.38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516450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2F55A47-8576-0794-79CC-9821560426F9}"/>
              </a:ext>
            </a:extLst>
          </p:cNvPr>
          <p:cNvSpPr txBox="1"/>
          <p:nvPr/>
        </p:nvSpPr>
        <p:spPr>
          <a:xfrm>
            <a:off x="260244" y="4710996"/>
            <a:ext cx="451689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= a</a:t>
            </a:r>
            <a:r>
              <a:rPr kumimoji="0" lang="en-GB" altLang="en-US" sz="12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(KLOC)</a:t>
            </a:r>
            <a:r>
              <a:rPr kumimoji="0" lang="en-GB" altLang="en-US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GB" altLang="en-US" sz="12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D = </a:t>
            </a:r>
            <a:r>
              <a:rPr kumimoji="0" lang="en-GB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GB" altLang="en-US" sz="1200" b="0" i="0" u="none" strike="noStrike" cap="none" normalizeH="0" baseline="-3000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kumimoji="0" lang="en-GB" altLang="en-US" sz="1200" b="0" i="0" u="none" strike="noStrike" cap="none" normalizeH="0" baseline="3000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GB" altLang="en-US" sz="1200" b="0" i="0" u="none" strike="noStrike" cap="none" normalizeH="0" baseline="-3000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</a:p>
          <a:p>
            <a:r>
              <a:rPr lang="en-GB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where,</a:t>
            </a:r>
          </a:p>
          <a:p>
            <a:endParaRPr kumimoji="0" lang="en-GB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- effort applied in person-months,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 - development time in chronological months,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KLOC </a:t>
            </a: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estimated number of delivered lines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of code for the project (expressed in thousands)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3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="" xmlns:a16="http://schemas.microsoft.com/office/drawing/2014/main" id="{68AF5748-FED8-45BA-8631-26D1D10F3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CB72F1-1C47-2A60-87CA-33BEF69E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38" y="2000836"/>
            <a:ext cx="2486892" cy="2359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GANTT CHART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aph with a number of days and dates&#10;&#10;Description automatically generated with medium confidence">
            <a:extLst>
              <a:ext uri="{FF2B5EF4-FFF2-40B4-BE49-F238E27FC236}">
                <a16:creationId xmlns="" xmlns:a16="http://schemas.microsoft.com/office/drawing/2014/main" id="{F9B412A8-B483-39EA-F433-4EF93D66BE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68" y="1128331"/>
            <a:ext cx="8745647" cy="44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3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="" xmlns:a16="http://schemas.microsoft.com/office/drawing/2014/main" id="{017517EF-BD4D-4055-BDB4-A322C53568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="" xmlns:a16="http://schemas.microsoft.com/office/drawing/2014/main" id="{0ADDB668-2CA4-4D2B-9C34-3487CA330B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CB72F1-1C47-2A60-87CA-33BEF69E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BURNDOWN CHART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2568BC19-F052-4108-93E1-6A3D1DEC07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D5FD337D-4D6B-4C8B-B6F5-121097E098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graph with blue and orange lines">
            <a:extLst>
              <a:ext uri="{FF2B5EF4-FFF2-40B4-BE49-F238E27FC236}">
                <a16:creationId xmlns="" xmlns:a16="http://schemas.microsoft.com/office/drawing/2014/main" id="{01427775-F2BF-6D34-8EE9-18E3C90C2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69" y="2091095"/>
            <a:ext cx="7039726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3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32217B-78AF-C0D2-FC2B-E2FB771B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FBA40D-B3F0-E8B6-4AD5-B775EA5B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63" y="513381"/>
            <a:ext cx="7617350" cy="58495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CB6215C-E6B2-031B-1BFB-B2BC7218A85A}"/>
              </a:ext>
            </a:extLst>
          </p:cNvPr>
          <p:cNvSpPr/>
          <p:nvPr/>
        </p:nvSpPr>
        <p:spPr>
          <a:xfrm>
            <a:off x="6370655" y="5436158"/>
            <a:ext cx="783771" cy="2311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8D68C6F-0FD0-1E4C-4358-BBE82DCCCD36}"/>
              </a:ext>
            </a:extLst>
          </p:cNvPr>
          <p:cNvSpPr/>
          <p:nvPr/>
        </p:nvSpPr>
        <p:spPr>
          <a:xfrm>
            <a:off x="8766117" y="1137137"/>
            <a:ext cx="783771" cy="2311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25449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="" xmlns:a16="http://schemas.microsoft.com/office/drawing/2014/main" id="{017517EF-BD4D-4055-BDB4-A322C53568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="" xmlns:a16="http://schemas.microsoft.com/office/drawing/2014/main" id="{0ADDB668-2CA4-4D2B-9C34-3487CA330B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CB72F1-1C47-2A60-87CA-33BEF69E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 smtClean="0"/>
              <a:t>MANAGEMENT TOOL - JIRA</a:t>
            </a:r>
            <a:endParaRPr lang="en-US" sz="4000" dirty="0"/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2568BC19-F052-4108-93E1-6A3D1DEC07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D5FD337D-4D6B-4C8B-B6F5-121097E098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21" y="1171088"/>
            <a:ext cx="7171579" cy="541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64427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ccentBoxVTI" id="{9F778A78-DC9A-453A-A82D-A75CAD503E15}" vid="{EA961113-7CC4-4569-8A6A-7BC2C1E2F401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1DFD9AF-D085-450A-9497-E10C3F9E0897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804</Words>
  <Application>Microsoft Office PowerPoint</Application>
  <PresentationFormat>Custom</PresentationFormat>
  <Paragraphs>165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AccentBoxVTI</vt:lpstr>
      <vt:lpstr>ECOMARKET</vt:lpstr>
      <vt:lpstr>WHAT IS ECOMARKET?</vt:lpstr>
      <vt:lpstr>PLANNING</vt:lpstr>
      <vt:lpstr>WORK BREAKDOWN STRUCTURE</vt:lpstr>
      <vt:lpstr>COST ESTIMATION:  COCOMO</vt:lpstr>
      <vt:lpstr>GANTT CHART</vt:lpstr>
      <vt:lpstr>BURNDOWN CHART</vt:lpstr>
      <vt:lpstr>ERD</vt:lpstr>
      <vt:lpstr>MANAGEMENT TOOL - JIRA</vt:lpstr>
      <vt:lpstr>PowerPoint Presentation</vt:lpstr>
      <vt:lpstr>IMPLEMENTATION</vt:lpstr>
      <vt:lpstr>RISK ANALYSIS</vt:lpstr>
      <vt:lpstr>TESTING</vt:lpstr>
      <vt:lpstr>PowerPoint Presentation</vt:lpstr>
      <vt:lpstr>MAINTAINANCE</vt:lpstr>
      <vt:lpstr>FUTURE SCOPE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ECOMARKET</dc:title>
  <dc:creator>Chatla, Akhil Raj</dc:creator>
  <cp:lastModifiedBy>hp</cp:lastModifiedBy>
  <cp:revision>13</cp:revision>
  <dcterms:created xsi:type="dcterms:W3CDTF">2024-04-21T03:54:51Z</dcterms:created>
  <dcterms:modified xsi:type="dcterms:W3CDTF">2024-04-24T20:00:03Z</dcterms:modified>
</cp:coreProperties>
</file>